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7" r:id="rId4"/>
    <p:sldMasterId id="2147483771" r:id="rId5"/>
  </p:sldMasterIdLst>
  <p:notesMasterIdLst>
    <p:notesMasterId r:id="rId20"/>
  </p:notesMasterIdLst>
  <p:sldIdLst>
    <p:sldId id="333" r:id="rId6"/>
    <p:sldId id="256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X4z3VywBhSrFcfSmtCzm6Q==" hashData="vJYax2i4fTmemh1d6EX5BsPQCeAh/AHkE6Uq0h1uZFOWT+umruSNQAq2gCHRJslP8PFHVqUM0j3e4c92mN5NtA=="/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A63C"/>
    <a:srgbClr val="33DE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9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71982-5C87-42BA-B34C-7C6614C893CF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0E313-F01A-4570-BAE2-D82B63889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1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2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4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95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676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32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204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81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74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1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19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4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09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16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01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8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6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2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1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5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3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0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E2BE421-3A42-4F4A-9691-5BEB3F494EC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F59DB23-D5F2-4B76-B2F2-5428B33A7C7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58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NDZzAIcCQLQ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fjuvatIoSzY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uy-b_ZOxB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iZ_cvu9F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Elementary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latin typeface="Trebuchet MS" panose="020B0603020202020204" pitchFamily="34" charset="0"/>
              </a:rPr>
              <a:t>These slides are most suitable for grades 4-6</a:t>
            </a:r>
          </a:p>
        </p:txBody>
      </p:sp>
    </p:spTree>
    <p:extLst>
      <p:ext uri="{BB962C8B-B14F-4D97-AF65-F5344CB8AC3E}">
        <p14:creationId xmlns:p14="http://schemas.microsoft.com/office/powerpoint/2010/main" val="222604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DZzAIcCQLQ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33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Remember…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Mass = Kilograms (kg)</a:t>
            </a:r>
          </a:p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Volume = Meters Cubed (m^3)</a:t>
            </a:r>
          </a:p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Distance = Meters (m)</a:t>
            </a:r>
          </a:p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Velocity = Meters per Second (m/s)</a:t>
            </a:r>
          </a:p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Accelerations = Meters per Second Squared (m/s^2)</a:t>
            </a:r>
          </a:p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Energy = </a:t>
            </a:r>
            <a:r>
              <a:rPr lang="en-US">
                <a:solidFill>
                  <a:schemeClr val="tx1"/>
                </a:solidFill>
                <a:latin typeface="Trebuchet MS" panose="020B0603020202020204" pitchFamily="34" charset="0"/>
              </a:rPr>
              <a:t>Joules (kJ</a:t>
            </a: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Power = Watts (W)</a:t>
            </a:r>
          </a:p>
        </p:txBody>
      </p:sp>
    </p:spTree>
    <p:extLst>
      <p:ext uri="{BB962C8B-B14F-4D97-AF65-F5344CB8AC3E}">
        <p14:creationId xmlns:p14="http://schemas.microsoft.com/office/powerpoint/2010/main" val="21563326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176" t="2930" r="5823" b="16776"/>
          <a:stretch/>
        </p:blipFill>
        <p:spPr>
          <a:xfrm>
            <a:off x="1196397" y="2096788"/>
            <a:ext cx="2560320" cy="35792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Wind Energy Example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29" y="2096788"/>
            <a:ext cx="6910251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Winds blow at a speed of 16 m/s on a wind turbine.  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What’s the amount of power that could come out of the turbine? 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We’ll say that 2170 kg/s of air passes through the big turbine. </a:t>
            </a:r>
          </a:p>
        </p:txBody>
      </p:sp>
      <p:sp>
        <p:nvSpPr>
          <p:cNvPr id="5" name="Right Arrow 4"/>
          <p:cNvSpPr/>
          <p:nvPr/>
        </p:nvSpPr>
        <p:spPr>
          <a:xfrm rot="1231618">
            <a:off x="1284653" y="2255540"/>
            <a:ext cx="1007936" cy="565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" t="7764" r="74542" b="65755"/>
          <a:stretch/>
        </p:blipFill>
        <p:spPr>
          <a:xfrm>
            <a:off x="9938196" y="1"/>
            <a:ext cx="2253804" cy="7598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87" t="20205" r="17220" b="44740"/>
          <a:stretch/>
        </p:blipFill>
        <p:spPr>
          <a:xfrm>
            <a:off x="10750731" y="731521"/>
            <a:ext cx="1267098" cy="100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7207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7360"/>
            <a:ext cx="8596668" cy="4772361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800"/>
              </a:spcAft>
              <a:buFont typeface="+mj-lt"/>
              <a:buAutoNum type="alphaLcParenR"/>
            </a:pPr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The mass flow of air in the system is:</a:t>
            </a:r>
          </a:p>
          <a:p>
            <a:pPr marL="457200" indent="-457200">
              <a:spcAft>
                <a:spcPts val="1800"/>
              </a:spcAft>
              <a:buFont typeface="+mj-lt"/>
              <a:buAutoNum type="alphaLcParenR"/>
            </a:pPr>
            <a:endParaRPr lang="en-US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lphaLcParenR"/>
            </a:pPr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The wind speed is: </a:t>
            </a:r>
          </a:p>
          <a:p>
            <a:pPr marL="457200" indent="-457200">
              <a:spcAft>
                <a:spcPts val="1800"/>
              </a:spcAft>
              <a:buFont typeface="+mj-lt"/>
              <a:buAutoNum type="alphaLcParenR"/>
            </a:pPr>
            <a:endParaRPr lang="en-US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lphaLcParenR"/>
            </a:pPr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Our Kinetic Energy formula is:</a:t>
            </a:r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buAutoNum type="alphaLcParenBoth"/>
            </a:pPr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55351" y="2370368"/>
                <a:ext cx="502920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latin typeface="Cambria Math" charset="0"/>
                        </a:rPr>
                        <m:t>2170 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kg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351" y="2370368"/>
                <a:ext cx="5029200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1212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55351" y="3900863"/>
                <a:ext cx="502920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latin typeface="Cambria Math" charset="0"/>
                        </a:rPr>
                        <m:t>16 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351" y="3900863"/>
                <a:ext cx="5029200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169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55351" y="5110707"/>
                <a:ext cx="5029200" cy="5761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KE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V</m:t>
                          </m:r>
                        </m:e>
                        <m:sup>
                          <m:r>
                            <a:rPr lang="en-US" sz="2000" b="0" i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x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 2170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x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latin typeface="Cambria Math" charset="0"/>
                            </a:rPr>
                            <m:t>16</m:t>
                          </m:r>
                        </m:e>
                        <m:sup>
                          <m:r>
                            <a:rPr lang="en-US" sz="2000" b="0" i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=277,760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351" y="5110707"/>
                <a:ext cx="5029200" cy="5761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55080" y="3311153"/>
                <a:ext cx="502920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Tha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</m:t>
                          </m:r>
                        </m:e>
                        <m:sup>
                          <m:r>
                            <a:rPr lang="en-US" sz="2000" b="0" i="0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enough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power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run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9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houses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</m:oMath>
                  </m:oMathPara>
                </a14:m>
                <a:endParaRPr lang="en-US" sz="2000" b="0" dirty="0">
                  <a:latin typeface="Trebuchet MS" panose="020B0603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tha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</m:t>
                          </m:r>
                        </m:e>
                        <m:sup>
                          <m:r>
                            <a:rPr lang="en-US" sz="2000" b="0" i="0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pretty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good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considering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free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US" sz="20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080" y="3311153"/>
                <a:ext cx="5029200" cy="615553"/>
              </a:xfrm>
              <a:prstGeom prst="rect">
                <a:avLst/>
              </a:prstGeom>
              <a:blipFill rotWithShape="0">
                <a:blip r:embed="rId5"/>
                <a:stretch>
                  <a:fillRect b="-17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" t="7764" r="74542" b="65755"/>
          <a:stretch/>
        </p:blipFill>
        <p:spPr>
          <a:xfrm>
            <a:off x="9938196" y="1"/>
            <a:ext cx="2253804" cy="7598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87" t="20205" r="17220" b="44740"/>
          <a:stretch/>
        </p:blipFill>
        <p:spPr>
          <a:xfrm>
            <a:off x="10750731" y="731521"/>
            <a:ext cx="1267098" cy="1005839"/>
          </a:xfrm>
          <a:prstGeom prst="rect">
            <a:avLst/>
          </a:prstGeom>
        </p:spPr>
      </p:pic>
      <p:sp>
        <p:nvSpPr>
          <p:cNvPr id="1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59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473732" y="618170"/>
            <a:ext cx="3609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Real Wind Turbines convert about one-third of this potential to electric power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3718" y="1813246"/>
            <a:ext cx="5080562" cy="18280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0514" y="3820747"/>
            <a:ext cx="4354584" cy="22777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" t="7764" r="74542" b="65755"/>
          <a:stretch/>
        </p:blipFill>
        <p:spPr>
          <a:xfrm>
            <a:off x="9938196" y="1"/>
            <a:ext cx="2253804" cy="75985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87" t="20205" r="17220" b="44740"/>
          <a:stretch/>
        </p:blipFill>
        <p:spPr>
          <a:xfrm>
            <a:off x="10750731" y="731521"/>
            <a:ext cx="1267098" cy="1005839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77334" y="1737360"/>
            <a:ext cx="8596668" cy="4772361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800"/>
              </a:spcAft>
              <a:buFont typeface="+mj-lt"/>
              <a:buAutoNum type="alphaLcParenR"/>
            </a:pPr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The mass flow of air in the system is:</a:t>
            </a:r>
          </a:p>
          <a:p>
            <a:pPr marL="457200" indent="-457200">
              <a:spcAft>
                <a:spcPts val="1800"/>
              </a:spcAft>
              <a:buFont typeface="+mj-lt"/>
              <a:buAutoNum type="alphaLcParenR"/>
            </a:pPr>
            <a:endParaRPr lang="en-US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lphaLcParenR"/>
            </a:pPr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The wind speed is: </a:t>
            </a:r>
          </a:p>
          <a:p>
            <a:pPr marL="457200" indent="-457200">
              <a:spcAft>
                <a:spcPts val="1800"/>
              </a:spcAft>
              <a:buFont typeface="+mj-lt"/>
              <a:buAutoNum type="alphaLcParenR"/>
            </a:pPr>
            <a:endParaRPr lang="en-US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lphaLcParenR"/>
            </a:pPr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Our Kinetic Energy formula is:</a:t>
            </a:r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buAutoNum type="alphaLcParenBoth"/>
            </a:pPr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555351" y="2370368"/>
                <a:ext cx="502920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latin typeface="Cambria Math" charset="0"/>
                        </a:rPr>
                        <m:t>2170 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kg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351" y="2370368"/>
                <a:ext cx="502920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212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555351" y="3900863"/>
                <a:ext cx="502920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latin typeface="Cambria Math" charset="0"/>
                        </a:rPr>
                        <m:t>16 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351" y="3900863"/>
                <a:ext cx="502920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697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555351" y="5110707"/>
                <a:ext cx="5029200" cy="5761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KE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V</m:t>
                          </m:r>
                        </m:e>
                        <m:sup>
                          <m:r>
                            <a:rPr lang="en-US" sz="2000" b="0" i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x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 2170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x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latin typeface="Cambria Math" charset="0"/>
                            </a:rPr>
                            <m:t>16</m:t>
                          </m:r>
                        </m:e>
                        <m:sup>
                          <m:r>
                            <a:rPr lang="en-US" sz="2000" b="0" i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charset="0"/>
                        </a:rPr>
                        <m:t>=277,760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351" y="5110707"/>
                <a:ext cx="5029200" cy="5761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775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6986" y="1237490"/>
            <a:ext cx="7302321" cy="1415558"/>
          </a:xfrm>
          <a:prstGeom prst="rect">
            <a:avLst/>
          </a:prstGeom>
          <a:solidFill>
            <a:srgbClr val="7EA63C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7442" y="1468192"/>
            <a:ext cx="6748530" cy="9567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0698" y="1468192"/>
            <a:ext cx="6614896" cy="956763"/>
          </a:xfrm>
        </p:spPr>
        <p:txBody>
          <a:bodyPr/>
          <a:lstStyle/>
          <a:p>
            <a:pPr algn="ctr"/>
            <a:r>
              <a:rPr lang="en-US" dirty="0">
                <a:latin typeface="Trebuchet MS" panose="020B0603020202020204" pitchFamily="34" charset="0"/>
              </a:rPr>
              <a:t>Renewable Energy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88583"/>
            <a:ext cx="12192000" cy="28694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" t="7764" r="74542" b="65755"/>
          <a:stretch/>
        </p:blipFill>
        <p:spPr>
          <a:xfrm>
            <a:off x="9938196" y="1"/>
            <a:ext cx="2253804" cy="7598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87" t="20205" r="17220" b="44740"/>
          <a:stretch/>
        </p:blipFill>
        <p:spPr>
          <a:xfrm>
            <a:off x="10750731" y="731521"/>
            <a:ext cx="1267098" cy="100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6613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69"/>
          <a:stretch/>
        </p:blipFill>
        <p:spPr>
          <a:xfrm>
            <a:off x="7096259" y="4135464"/>
            <a:ext cx="5095741" cy="22073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Trebuchet MS" panose="020B0603020202020204" pitchFamily="34" charset="0"/>
              </a:rPr>
              <a:t>Answer these questions</a:t>
            </a:r>
            <a:r>
              <a:rPr lang="mr-IN" sz="4400" dirty="0">
                <a:solidFill>
                  <a:schemeClr val="tx1"/>
                </a:solidFill>
                <a:latin typeface="Trebuchet MS" panose="020B0603020202020204" pitchFamily="34" charset="0"/>
              </a:rPr>
              <a:t>…</a:t>
            </a:r>
            <a:endParaRPr lang="en-US" sz="4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458066" cy="4023360"/>
          </a:xfrm>
        </p:spPr>
        <p:txBody>
          <a:bodyPr/>
          <a:lstStyle/>
          <a:p>
            <a:pPr lvl="1"/>
            <a:r>
              <a:rPr lang="en-US" sz="3000" dirty="0">
                <a:solidFill>
                  <a:schemeClr val="tx1"/>
                </a:solidFill>
                <a:latin typeface="Trebuchet MS" panose="020B0603020202020204" pitchFamily="34" charset="0"/>
              </a:rPr>
              <a:t>What is Energy?</a:t>
            </a:r>
          </a:p>
          <a:p>
            <a:pPr lvl="1"/>
            <a:endParaRPr lang="en-US" sz="3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sz="3000" dirty="0">
                <a:solidFill>
                  <a:schemeClr val="tx1"/>
                </a:solidFill>
                <a:latin typeface="Trebuchet MS" panose="020B0603020202020204" pitchFamily="34" charset="0"/>
              </a:rPr>
              <a:t>What types of Energy are there?</a:t>
            </a:r>
          </a:p>
          <a:p>
            <a:pPr lvl="1"/>
            <a:endParaRPr lang="en-US" sz="3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sz="3000" dirty="0">
                <a:solidFill>
                  <a:schemeClr val="tx1"/>
                </a:solidFill>
                <a:latin typeface="Trebuchet MS" panose="020B0603020202020204" pitchFamily="34" charset="0"/>
              </a:rPr>
              <a:t>What’s your favorite type of Energy?</a:t>
            </a:r>
          </a:p>
          <a:p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" t="7764" r="74542" b="65755"/>
          <a:stretch/>
        </p:blipFill>
        <p:spPr>
          <a:xfrm>
            <a:off x="9938196" y="1"/>
            <a:ext cx="2253804" cy="7598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87" t="20205" r="17220" b="44740"/>
          <a:stretch/>
        </p:blipFill>
        <p:spPr>
          <a:xfrm>
            <a:off x="10750731" y="731521"/>
            <a:ext cx="1267098" cy="100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4864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" t="7764" r="74542" b="65755"/>
          <a:stretch/>
        </p:blipFill>
        <p:spPr>
          <a:xfrm>
            <a:off x="9938196" y="1"/>
            <a:ext cx="2253804" cy="7598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852" y="3521668"/>
            <a:ext cx="3622138" cy="276966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Trebuchet MS" panose="020B0603020202020204" pitchFamily="34" charset="0"/>
              </a:rPr>
              <a:t>Let’s talk about some of the more common (and visible forms) of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771" y="2023962"/>
            <a:ext cx="4598050" cy="1916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Kinetic Energy</a:t>
            </a:r>
          </a:p>
          <a:p>
            <a:r>
              <a:rPr lang="en-US" sz="2400" dirty="0"/>
              <a:t>Where have you seen this?</a:t>
            </a:r>
          </a:p>
          <a:p>
            <a:pPr lvl="1"/>
            <a:r>
              <a:rPr lang="en-US" sz="2000" dirty="0"/>
              <a:t>Wind Turbines</a:t>
            </a:r>
          </a:p>
          <a:p>
            <a:pPr lvl="1"/>
            <a:r>
              <a:rPr lang="en-US" sz="2000" dirty="0"/>
              <a:t>Nozzles and Diffusers</a:t>
            </a:r>
          </a:p>
          <a:p>
            <a:pPr lvl="1"/>
            <a:endParaRPr lang="en-US" sz="2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1"/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639748" y="2023962"/>
            <a:ext cx="4311847" cy="1896004"/>
          </a:xfrm>
          <a:prstGeom prst="rect">
            <a:avLst/>
          </a:prstGeom>
        </p:spPr>
        <p:txBody>
          <a:bodyPr vert="horz" lIns="0" tIns="45720" rIns="0" bIns="45720" rtlCol="0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tx1"/>
                </a:solidFill>
              </a:rPr>
              <a:t>Potential Energy</a:t>
            </a:r>
          </a:p>
          <a:p>
            <a:pPr marL="452438" indent="-342900">
              <a:buClrTx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Where have you seen this?</a:t>
            </a:r>
          </a:p>
          <a:p>
            <a:pPr marL="745046" lvl="1" indent="-342900"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Pumps</a:t>
            </a:r>
          </a:p>
          <a:p>
            <a:pPr marL="745046" lvl="1" indent="-342900"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Hydroelectric Plants</a:t>
            </a:r>
            <a:endParaRPr lang="en-US" sz="22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87" t="20205" r="17220" b="44740"/>
          <a:stretch/>
        </p:blipFill>
        <p:spPr>
          <a:xfrm>
            <a:off x="10750731" y="731521"/>
            <a:ext cx="1267098" cy="100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8280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" t="7764" r="74542" b="65755"/>
          <a:stretch/>
        </p:blipFill>
        <p:spPr>
          <a:xfrm>
            <a:off x="9938196" y="1"/>
            <a:ext cx="2253804" cy="7598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Kinetic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1233"/>
            <a:ext cx="10058400" cy="388077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</a:rPr>
              <a:t>Energy that a system or body has because it is in motion, is called </a:t>
            </a:r>
            <a:r>
              <a:rPr lang="en-US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kinetic energy </a:t>
            </a:r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</a:rPr>
              <a:t>(KE). 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Trebuchet MS" panose="020B0603020202020204" pitchFamily="34" charset="0"/>
              </a:rPr>
              <a:t>Energy associated with mass(kg) and velocity(m/s)!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48630" y="4264250"/>
                <a:ext cx="3104917" cy="13363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𝐾𝐸</m:t>
                    </m:r>
                    <m:r>
                      <a:rPr lang="en-US" sz="3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en-US" sz="3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sz="3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400" dirty="0">
                    <a:solidFill>
                      <a:srgbClr val="FF0000"/>
                    </a:solidFill>
                  </a:rPr>
                  <a:t>  (kJ)</a:t>
                </a:r>
              </a:p>
              <a:p>
                <a:endParaRPr lang="en-US" sz="3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630" y="4264250"/>
                <a:ext cx="3104917" cy="13363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91"/>
          <a:stretch/>
        </p:blipFill>
        <p:spPr>
          <a:xfrm>
            <a:off x="7824652" y="3657099"/>
            <a:ext cx="2664279" cy="26792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87" t="20205" r="17220" b="44740"/>
          <a:stretch/>
        </p:blipFill>
        <p:spPr>
          <a:xfrm>
            <a:off x="10750731" y="731521"/>
            <a:ext cx="1267098" cy="100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1274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0314" t="18381" r="4147" b="1920"/>
          <a:stretch/>
        </p:blipFill>
        <p:spPr>
          <a:xfrm>
            <a:off x="2001583" y="3214944"/>
            <a:ext cx="3487371" cy="36430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Potential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14178"/>
            <a:ext cx="8596668" cy="388077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This is the energy that a system has because of elevation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rebuchet MS" panose="020B0603020202020204" pitchFamily="34" charset="0"/>
              </a:rPr>
              <a:t>The water on one side of the hill is higher than on the other. That means the water on the left has Potential Energy that could be used.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Someone put a Turbine in between the two sides to capture some of that energy</a:t>
            </a:r>
          </a:p>
          <a:p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622194" y="3757171"/>
                <a:ext cx="39385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smtClean="0">
                        <a:solidFill>
                          <a:srgbClr val="FF0000"/>
                        </a:solidFill>
                        <a:latin typeface="Cambria Math" charset="0"/>
                      </a:rPr>
                      <m:t>P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FF0000"/>
                        </a:solidFill>
                        <a:latin typeface="Cambria Math" charset="0"/>
                      </a:rPr>
                      <m:t>E</m:t>
                    </m:r>
                    <m:r>
                      <a:rPr lang="en-US" sz="32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FF0000"/>
                        </a:solidFill>
                        <a:latin typeface="Cambria Math" charset="0"/>
                      </a:rPr>
                      <m:t>m</m:t>
                    </m:r>
                    <m:r>
                      <a:rPr lang="en-US" sz="3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FF0000"/>
                        </a:solidFill>
                        <a:latin typeface="Cambria Math" charset="0"/>
                      </a:rPr>
                      <m:t>g</m:t>
                    </m:r>
                    <m:r>
                      <a:rPr lang="en-US" sz="3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FF0000"/>
                        </a:solidFill>
                        <a:latin typeface="Cambria Math" charset="0"/>
                      </a:rPr>
                      <m:t>h</m:t>
                    </m:r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       (kJ)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194" y="3757171"/>
                <a:ext cx="3938514" cy="584775"/>
              </a:xfrm>
              <a:prstGeom prst="rect">
                <a:avLst/>
              </a:prstGeom>
              <a:blipFill rotWithShape="0">
                <a:blip r:embed="rId3"/>
                <a:stretch>
                  <a:fillRect t="-12500" r="-2941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622194" y="4679288"/>
                <a:ext cx="4808817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m</m:t>
                      </m:r>
                      <m:r>
                        <a:rPr lang="en-US" sz="200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mass</m:t>
                      </m:r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g= gravitational constant (9.81 m/s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)</a:t>
                </a:r>
              </a:p>
              <a:p>
                <a:r>
                  <a:rPr lang="en-US" sz="2000" dirty="0"/>
                  <a:t>h = is the height relative to a reference point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194" y="4679288"/>
                <a:ext cx="4808817" cy="1015663"/>
              </a:xfrm>
              <a:prstGeom prst="rect">
                <a:avLst/>
              </a:prstGeom>
              <a:blipFill rotWithShape="0">
                <a:blip r:embed="rId4"/>
                <a:stretch>
                  <a:fillRect l="-1267" r="-507" b="-10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" t="7764" r="74542" b="65755"/>
          <a:stretch/>
        </p:blipFill>
        <p:spPr>
          <a:xfrm>
            <a:off x="9938196" y="1"/>
            <a:ext cx="2253804" cy="7598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87" t="20205" r="17220" b="44740"/>
          <a:stretch/>
        </p:blipFill>
        <p:spPr>
          <a:xfrm>
            <a:off x="10750731" y="731521"/>
            <a:ext cx="1267098" cy="100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0804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juvatIoSz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795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Quy-b_ZOxB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7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niZ_cvu9Ft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7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TEP">
      <a:majorFont>
        <a:latin typeface="Roboto Black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F52B7E3F6FB045ABCC04875E50B88C" ma:contentTypeVersion="13" ma:contentTypeDescription="Create a new document." ma:contentTypeScope="" ma:versionID="f06e74f74cfa12bdfd0baea08a242c86">
  <xsd:schema xmlns:xsd="http://www.w3.org/2001/XMLSchema" xmlns:xs="http://www.w3.org/2001/XMLSchema" xmlns:p="http://schemas.microsoft.com/office/2006/metadata/properties" xmlns:ns2="92dec4a5-669e-4065-9ad5-099979e9f234" xmlns:ns3="18dfae27-80ac-4ad3-ac7d-cc7ce79ec00d" targetNamespace="http://schemas.microsoft.com/office/2006/metadata/properties" ma:root="true" ma:fieldsID="f4be9d98b309d48219a78cfe74246e02" ns2:_="" ns3:_="">
    <xsd:import namespace="92dec4a5-669e-4065-9ad5-099979e9f234"/>
    <xsd:import namespace="18dfae27-80ac-4ad3-ac7d-cc7ce79ec0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ec4a5-669e-4065-9ad5-099979e9f2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dfae27-80ac-4ad3-ac7d-cc7ce79ec00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7054C7-D299-4B59-9E5D-3C58D14205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9E1950-D5FE-4C52-B7F8-A1CCCD0F39DA}">
  <ds:schemaRefs>
    <ds:schemaRef ds:uri="http://purl.org/dc/terms/"/>
    <ds:schemaRef ds:uri="http://purl.org/dc/dcmitype/"/>
    <ds:schemaRef ds:uri="http://schemas.microsoft.com/office/2006/documentManagement/types"/>
    <ds:schemaRef ds:uri="92dec4a5-669e-4065-9ad5-099979e9f234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18dfae27-80ac-4ad3-ac7d-cc7ce79ec00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35E5CD8-F5D1-4A3A-9C1C-34CD526E47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dec4a5-669e-4065-9ad5-099979e9f234"/>
    <ds:schemaRef ds:uri="18dfae27-80ac-4ad3-ac7d-cc7ce79ec0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439</Words>
  <Application>Microsoft Office PowerPoint</Application>
  <PresentationFormat>Widescreen</PresentationFormat>
  <Paragraphs>66</Paragraphs>
  <Slides>14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Open Sans</vt:lpstr>
      <vt:lpstr>Roboto Black</vt:lpstr>
      <vt:lpstr>Trebuchet MS</vt:lpstr>
      <vt:lpstr>Office Theme</vt:lpstr>
      <vt:lpstr>Retrospect</vt:lpstr>
      <vt:lpstr>Elementary</vt:lpstr>
      <vt:lpstr>Renewable Energy</vt:lpstr>
      <vt:lpstr>Answer these questions…</vt:lpstr>
      <vt:lpstr>Let’s talk about some of the more common (and visible forms) of energy</vt:lpstr>
      <vt:lpstr>Kinetic Energy</vt:lpstr>
      <vt:lpstr>Potential Energy</vt:lpstr>
      <vt:lpstr>PowerPoint Presentation</vt:lpstr>
      <vt:lpstr>PowerPoint Presentation</vt:lpstr>
      <vt:lpstr>PowerPoint Presentation</vt:lpstr>
      <vt:lpstr>PowerPoint Presentation</vt:lpstr>
      <vt:lpstr>Remember…</vt:lpstr>
      <vt:lpstr>Wind Energy Example Problem</vt:lpstr>
      <vt:lpstr>Solution</vt:lpstr>
      <vt:lpstr>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217</cp:revision>
  <dcterms:created xsi:type="dcterms:W3CDTF">2017-04-02T23:31:19Z</dcterms:created>
  <dcterms:modified xsi:type="dcterms:W3CDTF">2021-08-24T21:04:34Z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0x010100D1F52B7E3F6FB045ABCC04875E50B88C</vt:lpwstr>
  </property>
</Properties>
</file>